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5113000" cy="21374100"/>
  <p:notesSz cx="6858000" cy="9144000"/>
  <p:embeddedFontLst>
    <p:embeddedFont>
      <p:font typeface="B Nazanin" panose="00000400000000000000" pitchFamily="2" charset="-78"/>
      <p:regular r:id="rId3"/>
      <p:bold r:id="rId4"/>
    </p:embeddedFont>
    <p:embeddedFont>
      <p:font typeface="Open Sauce" panose="020B0604020202020204" charset="0"/>
      <p:regular r:id="rId5"/>
    </p:embeddedFont>
    <p:embeddedFont>
      <p:font typeface="XB Niloofar" panose="020B0604020202020204" charset="-78"/>
      <p:regular r:id="rId6"/>
    </p:embeddedFont>
    <p:embeddedFont>
      <p:font typeface="XB Niloofar Bold" panose="020B0604020202020204" charset="-78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1" d="100"/>
          <a:sy n="41" d="100"/>
        </p:scale>
        <p:origin x="1458" y="-24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8625" y="3481493"/>
            <a:ext cx="14397987" cy="2407797"/>
            <a:chOff x="0" y="0"/>
            <a:chExt cx="2579957" cy="4314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9957" cy="431450"/>
            </a:xfrm>
            <a:custGeom>
              <a:avLst/>
              <a:gdLst/>
              <a:ahLst/>
              <a:cxnLst/>
              <a:rect l="l" t="t" r="r" b="b"/>
              <a:pathLst>
                <a:path w="2579957" h="431450">
                  <a:moveTo>
                    <a:pt x="0" y="0"/>
                  </a:moveTo>
                  <a:lnTo>
                    <a:pt x="2579957" y="0"/>
                  </a:lnTo>
                  <a:lnTo>
                    <a:pt x="2579957" y="431450"/>
                  </a:lnTo>
                  <a:lnTo>
                    <a:pt x="0" y="431450"/>
                  </a:lnTo>
                  <a:close/>
                </a:path>
              </a:pathLst>
            </a:custGeom>
            <a:solidFill>
              <a:srgbClr val="1D0C85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2579957" cy="421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3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61007" y="6016233"/>
            <a:ext cx="14397987" cy="2482965"/>
            <a:chOff x="0" y="0"/>
            <a:chExt cx="2579957" cy="44491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79957" cy="444919"/>
            </a:xfrm>
            <a:custGeom>
              <a:avLst/>
              <a:gdLst/>
              <a:ahLst/>
              <a:cxnLst/>
              <a:rect l="l" t="t" r="r" b="b"/>
              <a:pathLst>
                <a:path w="2579957" h="444919">
                  <a:moveTo>
                    <a:pt x="0" y="0"/>
                  </a:moveTo>
                  <a:lnTo>
                    <a:pt x="2579957" y="0"/>
                  </a:lnTo>
                  <a:lnTo>
                    <a:pt x="2579957" y="444919"/>
                  </a:lnTo>
                  <a:lnTo>
                    <a:pt x="0" y="444919"/>
                  </a:lnTo>
                  <a:close/>
                </a:path>
              </a:pathLst>
            </a:custGeom>
            <a:solidFill>
              <a:srgbClr val="1D0C85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9525"/>
              <a:ext cx="2579957" cy="435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3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88625" y="8670648"/>
            <a:ext cx="7700175" cy="5829563"/>
            <a:chOff x="0" y="0"/>
            <a:chExt cx="1379784" cy="104459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79784" cy="1044592"/>
            </a:xfrm>
            <a:custGeom>
              <a:avLst/>
              <a:gdLst/>
              <a:ahLst/>
              <a:cxnLst/>
              <a:rect l="l" t="t" r="r" b="b"/>
              <a:pathLst>
                <a:path w="1379784" h="1044592">
                  <a:moveTo>
                    <a:pt x="0" y="0"/>
                  </a:moveTo>
                  <a:lnTo>
                    <a:pt x="1379784" y="0"/>
                  </a:lnTo>
                  <a:lnTo>
                    <a:pt x="1379784" y="1044592"/>
                  </a:lnTo>
                  <a:lnTo>
                    <a:pt x="0" y="1044592"/>
                  </a:lnTo>
                  <a:close/>
                </a:path>
              </a:pathLst>
            </a:custGeom>
            <a:solidFill>
              <a:srgbClr val="1D0C85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9525"/>
              <a:ext cx="1379784" cy="10350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3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88625" y="14624036"/>
            <a:ext cx="7700175" cy="3012291"/>
            <a:chOff x="0" y="0"/>
            <a:chExt cx="1379784" cy="53976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79784" cy="539769"/>
            </a:xfrm>
            <a:custGeom>
              <a:avLst/>
              <a:gdLst/>
              <a:ahLst/>
              <a:cxnLst/>
              <a:rect l="l" t="t" r="r" b="b"/>
              <a:pathLst>
                <a:path w="1379784" h="539769">
                  <a:moveTo>
                    <a:pt x="0" y="0"/>
                  </a:moveTo>
                  <a:lnTo>
                    <a:pt x="1379784" y="0"/>
                  </a:lnTo>
                  <a:lnTo>
                    <a:pt x="1379784" y="539769"/>
                  </a:lnTo>
                  <a:lnTo>
                    <a:pt x="0" y="539769"/>
                  </a:lnTo>
                  <a:close/>
                </a:path>
              </a:pathLst>
            </a:custGeom>
            <a:solidFill>
              <a:srgbClr val="1D0C85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9525"/>
              <a:ext cx="1379784" cy="5302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3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219904" y="8670648"/>
            <a:ext cx="6566708" cy="4758890"/>
            <a:chOff x="0" y="0"/>
            <a:chExt cx="1176680" cy="85273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76680" cy="852739"/>
            </a:xfrm>
            <a:custGeom>
              <a:avLst/>
              <a:gdLst/>
              <a:ahLst/>
              <a:cxnLst/>
              <a:rect l="l" t="t" r="r" b="b"/>
              <a:pathLst>
                <a:path w="1176680" h="852739">
                  <a:moveTo>
                    <a:pt x="0" y="0"/>
                  </a:moveTo>
                  <a:lnTo>
                    <a:pt x="1176680" y="0"/>
                  </a:lnTo>
                  <a:lnTo>
                    <a:pt x="1176680" y="852739"/>
                  </a:lnTo>
                  <a:lnTo>
                    <a:pt x="0" y="852739"/>
                  </a:lnTo>
                  <a:close/>
                </a:path>
              </a:pathLst>
            </a:custGeom>
            <a:solidFill>
              <a:srgbClr val="1D0C85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9525"/>
              <a:ext cx="1176680" cy="84321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3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219904" y="13562888"/>
            <a:ext cx="6539090" cy="6496694"/>
            <a:chOff x="0" y="0"/>
            <a:chExt cx="1171731" cy="1164134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171731" cy="1164134"/>
            </a:xfrm>
            <a:custGeom>
              <a:avLst/>
              <a:gdLst/>
              <a:ahLst/>
              <a:cxnLst/>
              <a:rect l="l" t="t" r="r" b="b"/>
              <a:pathLst>
                <a:path w="1171731" h="1164134">
                  <a:moveTo>
                    <a:pt x="0" y="0"/>
                  </a:moveTo>
                  <a:lnTo>
                    <a:pt x="1171731" y="0"/>
                  </a:lnTo>
                  <a:lnTo>
                    <a:pt x="1171731" y="1164134"/>
                  </a:lnTo>
                  <a:lnTo>
                    <a:pt x="0" y="1164134"/>
                  </a:lnTo>
                  <a:close/>
                </a:path>
              </a:pathLst>
            </a:custGeom>
            <a:solidFill>
              <a:srgbClr val="1D0C85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9525"/>
              <a:ext cx="1171731" cy="11546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3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-1" y="20217220"/>
            <a:ext cx="15113001" cy="1166780"/>
          </a:xfrm>
          <a:custGeom>
            <a:avLst/>
            <a:gdLst/>
            <a:ahLst/>
            <a:cxnLst/>
            <a:rect l="l" t="t" r="r" b="b"/>
            <a:pathLst>
              <a:path w="17112768" h="1166780">
                <a:moveTo>
                  <a:pt x="0" y="0"/>
                </a:moveTo>
                <a:lnTo>
                  <a:pt x="17112768" y="0"/>
                </a:lnTo>
                <a:lnTo>
                  <a:pt x="17112768" y="1166780"/>
                </a:lnTo>
                <a:lnTo>
                  <a:pt x="0" y="1166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27618" y="0"/>
            <a:ext cx="15120000" cy="1272727"/>
          </a:xfrm>
          <a:custGeom>
            <a:avLst/>
            <a:gdLst/>
            <a:ahLst/>
            <a:cxnLst/>
            <a:rect l="l" t="t" r="r" b="b"/>
            <a:pathLst>
              <a:path w="15120000" h="1272727">
                <a:moveTo>
                  <a:pt x="0" y="0"/>
                </a:moveTo>
                <a:lnTo>
                  <a:pt x="15120000" y="0"/>
                </a:lnTo>
                <a:lnTo>
                  <a:pt x="15120000" y="1272727"/>
                </a:lnTo>
                <a:lnTo>
                  <a:pt x="0" y="1272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18276" y="1272727"/>
            <a:ext cx="1030554" cy="1030554"/>
          </a:xfrm>
          <a:custGeom>
            <a:avLst/>
            <a:gdLst/>
            <a:ahLst/>
            <a:cxnLst/>
            <a:rect l="l" t="t" r="r" b="b"/>
            <a:pathLst>
              <a:path w="1030554" h="1030554">
                <a:moveTo>
                  <a:pt x="0" y="0"/>
                </a:moveTo>
                <a:lnTo>
                  <a:pt x="1030554" y="0"/>
                </a:lnTo>
                <a:lnTo>
                  <a:pt x="1030554" y="1030554"/>
                </a:lnTo>
                <a:lnTo>
                  <a:pt x="0" y="10305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895920" y="871150"/>
            <a:ext cx="3328161" cy="1654796"/>
          </a:xfrm>
          <a:custGeom>
            <a:avLst/>
            <a:gdLst/>
            <a:ahLst/>
            <a:cxnLst/>
            <a:rect l="l" t="t" r="r" b="b"/>
            <a:pathLst>
              <a:path w="3328161" h="1654796">
                <a:moveTo>
                  <a:pt x="0" y="0"/>
                </a:moveTo>
                <a:lnTo>
                  <a:pt x="3328160" y="0"/>
                </a:lnTo>
                <a:lnTo>
                  <a:pt x="3328160" y="1654796"/>
                </a:lnTo>
                <a:lnTo>
                  <a:pt x="0" y="16547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29045" b="-72077"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39618" y="2203338"/>
            <a:ext cx="12096000" cy="1144805"/>
          </a:xfrm>
          <a:custGeom>
            <a:avLst/>
            <a:gdLst/>
            <a:ahLst/>
            <a:cxnLst/>
            <a:rect l="l" t="t" r="r" b="b"/>
            <a:pathLst>
              <a:path w="12096000" h="1144805">
                <a:moveTo>
                  <a:pt x="0" y="0"/>
                </a:moveTo>
                <a:lnTo>
                  <a:pt x="12096000" y="0"/>
                </a:lnTo>
                <a:lnTo>
                  <a:pt x="12096000" y="1144805"/>
                </a:lnTo>
                <a:lnTo>
                  <a:pt x="0" y="114480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666005" b="-290593"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1899900" y="1531050"/>
            <a:ext cx="1698728" cy="11314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rtl="1">
              <a:lnSpc>
                <a:spcPts val="2157"/>
              </a:lnSpc>
            </a:pPr>
            <a:r>
              <a:rPr lang="ar-EG" sz="1909" b="1" spc="9" dirty="0">
                <a:solidFill>
                  <a:srgbClr val="1D0C85"/>
                </a:solidFill>
                <a:latin typeface="XB Niloofar Bold"/>
                <a:ea typeface="XB Niloofar Bold"/>
                <a:cs typeface="B Nazanin" panose="00000400000000000000" pitchFamily="2" charset="-78"/>
                <a:sym typeface="XB Niloofar Bold"/>
                <a:rtl/>
              </a:rPr>
              <a:t>محل درج</a:t>
            </a:r>
          </a:p>
          <a:p>
            <a:pPr algn="ctr" rtl="1">
              <a:lnSpc>
                <a:spcPts val="2157"/>
              </a:lnSpc>
              <a:spcBef>
                <a:spcPct val="0"/>
              </a:spcBef>
            </a:pPr>
            <a:r>
              <a:rPr lang="ar-EG" sz="1909" b="1" spc="9" dirty="0">
                <a:solidFill>
                  <a:srgbClr val="1D0C85"/>
                </a:solidFill>
                <a:latin typeface="XB Niloofar Bold"/>
                <a:ea typeface="XB Niloofar Bold"/>
                <a:cs typeface="B Nazanin" panose="00000400000000000000" pitchFamily="2" charset="-78"/>
                <a:sym typeface="XB Niloofar Bold"/>
                <a:rtl/>
              </a:rPr>
              <a:t> لوگو موسسه</a:t>
            </a:r>
            <a:r>
              <a:rPr lang="en-US" sz="1909" b="1" spc="9" dirty="0">
                <a:solidFill>
                  <a:srgbClr val="1D0C85"/>
                </a:solidFill>
                <a:latin typeface="XB Niloofar Bold"/>
                <a:ea typeface="XB Niloofar Bold"/>
                <a:cs typeface="B Nazanin" panose="00000400000000000000" pitchFamily="2" charset="-78"/>
                <a:sym typeface="XB Niloofar Bold"/>
                <a:rtl/>
              </a:rPr>
              <a:t> </a:t>
            </a:r>
            <a:r>
              <a:rPr lang="fa-IR" sz="1909" b="1" spc="9" dirty="0">
                <a:solidFill>
                  <a:srgbClr val="1D0C85"/>
                </a:solidFill>
                <a:latin typeface="XB Niloofar Bold"/>
                <a:ea typeface="XB Niloofar Bold"/>
                <a:cs typeface="B Nazanin" panose="00000400000000000000" pitchFamily="2" charset="-78"/>
                <a:sym typeface="XB Niloofar Bold"/>
                <a:rtl/>
              </a:rPr>
              <a:t> و دانشگاه ارسال کننده مقاله</a:t>
            </a:r>
            <a:endParaRPr lang="ar-EG" sz="1909" b="1" spc="9" dirty="0">
              <a:solidFill>
                <a:srgbClr val="1D0C85"/>
              </a:solidFill>
              <a:latin typeface="XB Niloofar Bold"/>
              <a:ea typeface="XB Niloofar Bold"/>
              <a:cs typeface="B Nazanin" panose="00000400000000000000" pitchFamily="2" charset="-78"/>
              <a:sym typeface="XB Niloofar Bold"/>
              <a:rtl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652795" y="3720875"/>
            <a:ext cx="4128093" cy="339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628"/>
              </a:lnSpc>
              <a:spcBef>
                <a:spcPct val="0"/>
              </a:spcBef>
            </a:pPr>
            <a:r>
              <a:rPr lang="ar-EG" sz="2326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عنوان  (</a:t>
            </a:r>
            <a:r>
              <a:rPr lang="en-US" sz="2326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B NAZANIN, 48/BOLD</a:t>
            </a:r>
            <a:r>
              <a:rPr lang="ar-EG" sz="2326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)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959991" y="4156996"/>
            <a:ext cx="3513699" cy="3268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538"/>
              </a:lnSpc>
              <a:spcBef>
                <a:spcPct val="0"/>
              </a:spcBef>
            </a:pPr>
            <a:r>
              <a:rPr lang="ar-EG" sz="2246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نویسندگان (</a:t>
            </a:r>
            <a:r>
              <a:rPr lang="en-US" sz="2246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32</a:t>
            </a:r>
            <a:r>
              <a:rPr lang="ar-EG" sz="2246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 ,</a:t>
            </a:r>
            <a:r>
              <a:rPr lang="en-US" sz="2246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B NAZANIN</a:t>
            </a:r>
            <a:r>
              <a:rPr lang="ar-EG" sz="2246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601144" y="4536143"/>
            <a:ext cx="4231391" cy="325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496"/>
              </a:lnSpc>
              <a:spcBef>
                <a:spcPct val="0"/>
              </a:spcBef>
            </a:pPr>
            <a:r>
              <a:rPr lang="ar-EG" sz="2209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وابستگی سازمانی (</a:t>
            </a:r>
            <a:r>
              <a:rPr lang="en-US" sz="2209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28</a:t>
            </a:r>
            <a:r>
              <a:rPr lang="ar-EG" sz="2209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 ,</a:t>
            </a:r>
            <a:r>
              <a:rPr lang="en-US" sz="2209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B NAZANIN</a:t>
            </a:r>
            <a:r>
              <a:rPr lang="ar-EG" sz="2209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944356" y="4985378"/>
            <a:ext cx="5224286" cy="6533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 rtl="1">
              <a:lnSpc>
                <a:spcPts val="2496"/>
              </a:lnSpc>
              <a:spcBef>
                <a:spcPct val="0"/>
              </a:spcBef>
            </a:pPr>
            <a:r>
              <a:rPr lang="ar-EG" sz="2400" b="1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(نویسنده مسئول با *) (ارائه دهنده با زیرخط)</a:t>
            </a:r>
            <a:r>
              <a:rPr lang="en-US" sz="2400" b="1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 </a:t>
            </a:r>
            <a:r>
              <a:rPr lang="fa-IR" sz="2400" b="1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(</a:t>
            </a:r>
            <a:br>
              <a:rPr lang="fa-IR" sz="2400" b="1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</a:br>
            <a:r>
              <a:rPr lang="fa-IR" sz="2400" b="1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فونت </a:t>
            </a:r>
            <a:r>
              <a:rPr lang="en-US" sz="2400" b="1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BNAZANIN</a:t>
            </a:r>
            <a:r>
              <a:rPr lang="fa-IR" sz="2400" b="1" spc="11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)</a:t>
            </a:r>
            <a:endParaRPr lang="ar-EG" sz="2400" b="1" spc="11" dirty="0">
              <a:solidFill>
                <a:srgbClr val="FFFFFF"/>
              </a:solidFill>
              <a:latin typeface="Open Sauce"/>
              <a:ea typeface="Open Sauce"/>
              <a:cs typeface="B Nazanin" panose="00000400000000000000" pitchFamily="2" charset="-78"/>
              <a:sym typeface="Open Sauce"/>
              <a:rtl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0392655" y="6222665"/>
            <a:ext cx="4117518" cy="4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56"/>
              </a:lnSpc>
              <a:spcBef>
                <a:spcPct val="0"/>
              </a:spcBef>
            </a:pP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چکیده (</a:t>
            </a:r>
            <a:r>
              <a:rPr lang="en-US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24</a:t>
            </a: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 ,</a:t>
            </a:r>
            <a:r>
              <a:rPr lang="en-US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B NAZANIN</a:t>
            </a: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348526" y="6878985"/>
            <a:ext cx="4161646" cy="312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2387"/>
              </a:lnSpc>
              <a:spcBef>
                <a:spcPct val="0"/>
              </a:spcBef>
            </a:pPr>
            <a:r>
              <a:rPr lang="ar-EG" sz="2112" spc="10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کلیدواژه </a:t>
            </a:r>
            <a:r>
              <a:rPr lang="en-US" sz="2112" spc="10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3</a:t>
            </a:r>
            <a:r>
              <a:rPr lang="ar-EG" sz="2112" spc="10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تا</a:t>
            </a:r>
            <a:r>
              <a:rPr lang="en-US" sz="2112" spc="10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5</a:t>
            </a:r>
            <a:r>
              <a:rPr lang="ar-EG" sz="2112" spc="10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 کلمه (</a:t>
            </a:r>
            <a:r>
              <a:rPr lang="en-US" sz="2112" spc="10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20</a:t>
            </a:r>
            <a:r>
              <a:rPr lang="ar-EG" sz="2112" spc="10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 ,</a:t>
            </a:r>
            <a:r>
              <a:rPr lang="en-US" sz="2112" spc="10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B NAZANIN</a:t>
            </a:r>
            <a:r>
              <a:rPr lang="ar-EG" sz="2112" spc="10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)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331963" y="8832573"/>
            <a:ext cx="4178209" cy="4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56"/>
              </a:lnSpc>
              <a:spcBef>
                <a:spcPct val="0"/>
              </a:spcBef>
            </a:pP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مقدمه (</a:t>
            </a:r>
            <a:r>
              <a:rPr lang="en-US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24</a:t>
            </a: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 ,</a:t>
            </a:r>
            <a:r>
              <a:rPr lang="en-US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B NAZANIN</a:t>
            </a: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017331" y="13762913"/>
            <a:ext cx="4492841" cy="4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56"/>
              </a:lnSpc>
              <a:spcBef>
                <a:spcPct val="0"/>
              </a:spcBef>
            </a:pP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روش کار (</a:t>
            </a:r>
            <a:r>
              <a:rPr lang="en-US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24</a:t>
            </a: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 ,</a:t>
            </a:r>
            <a:r>
              <a:rPr lang="en-US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B NAZANIN</a:t>
            </a: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)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2779503" y="8832573"/>
            <a:ext cx="5180726" cy="4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56"/>
              </a:lnSpc>
              <a:spcBef>
                <a:spcPct val="0"/>
              </a:spcBef>
            </a:pP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بحث و نتیجه (</a:t>
            </a:r>
            <a:r>
              <a:rPr lang="en-US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24</a:t>
            </a: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 ,</a:t>
            </a:r>
            <a:r>
              <a:rPr lang="en-US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B NAZANIN</a:t>
            </a: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)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3084479" y="14833586"/>
            <a:ext cx="4875750" cy="4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56"/>
              </a:lnSpc>
              <a:spcBef>
                <a:spcPct val="0"/>
              </a:spcBef>
            </a:pP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نتیجه گیری (</a:t>
            </a:r>
            <a:r>
              <a:rPr lang="en-US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24</a:t>
            </a: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 ,</a:t>
            </a:r>
            <a:r>
              <a:rPr lang="en-US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</a:rPr>
              <a:t>B NAZANIN</a:t>
            </a: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B Nazanin" panose="00000400000000000000" pitchFamily="2" charset="-78"/>
                <a:sym typeface="Open Sauce"/>
                <a:rtl/>
              </a:rPr>
              <a:t>)</a:t>
            </a:r>
          </a:p>
        </p:txBody>
      </p:sp>
      <p:grpSp>
        <p:nvGrpSpPr>
          <p:cNvPr id="36" name="Group 36"/>
          <p:cNvGrpSpPr/>
          <p:nvPr/>
        </p:nvGrpSpPr>
        <p:grpSpPr>
          <a:xfrm>
            <a:off x="361007" y="17741101"/>
            <a:ext cx="7700175" cy="2318480"/>
            <a:chOff x="0" y="0"/>
            <a:chExt cx="1379784" cy="415446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1379784" cy="415446"/>
            </a:xfrm>
            <a:custGeom>
              <a:avLst/>
              <a:gdLst/>
              <a:ahLst/>
              <a:cxnLst/>
              <a:rect l="l" t="t" r="r" b="b"/>
              <a:pathLst>
                <a:path w="1379784" h="415446">
                  <a:moveTo>
                    <a:pt x="0" y="0"/>
                  </a:moveTo>
                  <a:lnTo>
                    <a:pt x="1379784" y="0"/>
                  </a:lnTo>
                  <a:lnTo>
                    <a:pt x="1379784" y="415446"/>
                  </a:lnTo>
                  <a:lnTo>
                    <a:pt x="0" y="415446"/>
                  </a:lnTo>
                  <a:close/>
                </a:path>
              </a:pathLst>
            </a:custGeom>
            <a:solidFill>
              <a:srgbClr val="1D0C85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9525"/>
              <a:ext cx="1379784" cy="405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3"/>
                </a:lnSpc>
              </a:pPr>
              <a:endParaRPr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102481" y="17969701"/>
            <a:ext cx="6857748" cy="4542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456"/>
              </a:lnSpc>
              <a:spcBef>
                <a:spcPct val="0"/>
              </a:spcBef>
            </a:pPr>
            <a:r>
              <a:rPr lang="ar-EG" sz="3058" spc="15" dirty="0">
                <a:solidFill>
                  <a:srgbClr val="FFFFFF"/>
                </a:solidFill>
                <a:latin typeface="Open Sauce" panose="020B0604020202020204" charset="0"/>
                <a:ea typeface="Open Sauce"/>
                <a:cs typeface="B Nazanin" panose="00000400000000000000" pitchFamily="2" charset="-78"/>
                <a:sym typeface="Open Sauce"/>
                <a:rtl/>
              </a:rPr>
              <a:t>منابع </a:t>
            </a:r>
            <a:r>
              <a:rPr lang="en-US" sz="3058" spc="15" dirty="0">
                <a:solidFill>
                  <a:srgbClr val="FFFFFF"/>
                </a:solidFill>
                <a:latin typeface="Open Sauce" panose="020B0604020202020204" charset="0"/>
                <a:ea typeface="Open Sauce"/>
                <a:cs typeface="B Nazanin" panose="00000400000000000000" pitchFamily="2" charset="-78"/>
                <a:sym typeface="Open Sauce"/>
              </a:rPr>
              <a:t>5</a:t>
            </a:r>
            <a:r>
              <a:rPr lang="ar-EG" sz="3058" spc="15" dirty="0">
                <a:solidFill>
                  <a:srgbClr val="FFFFFF"/>
                </a:solidFill>
                <a:latin typeface="Open Sauce" panose="020B0604020202020204" charset="0"/>
                <a:ea typeface="Open Sauce"/>
                <a:cs typeface="B Nazanin" panose="00000400000000000000" pitchFamily="2" charset="-78"/>
                <a:sym typeface="Open Sauce"/>
                <a:rtl/>
              </a:rPr>
              <a:t> مورد (</a:t>
            </a:r>
            <a:r>
              <a:rPr lang="en-US" sz="3058" spc="15" dirty="0">
                <a:solidFill>
                  <a:srgbClr val="FFFFFF"/>
                </a:solidFill>
                <a:latin typeface="Open Sauce" panose="020B0604020202020204" charset="0"/>
                <a:ea typeface="Open Sauce"/>
                <a:cs typeface="B Nazanin" panose="00000400000000000000" pitchFamily="2" charset="-78"/>
                <a:sym typeface="Open Sauce"/>
              </a:rPr>
              <a:t>24</a:t>
            </a:r>
            <a:r>
              <a:rPr lang="ar-EG" sz="3058" spc="15" dirty="0">
                <a:solidFill>
                  <a:srgbClr val="FFFFFF"/>
                </a:solidFill>
                <a:latin typeface="Open Sauce" panose="020B0604020202020204" charset="0"/>
                <a:ea typeface="Open Sauce"/>
                <a:cs typeface="B Nazanin" panose="00000400000000000000" pitchFamily="2" charset="-78"/>
                <a:sym typeface="Open Sauce"/>
                <a:rtl/>
              </a:rPr>
              <a:t> ,</a:t>
            </a:r>
            <a:r>
              <a:rPr lang="en-US" sz="3058" spc="15" dirty="0">
                <a:solidFill>
                  <a:srgbClr val="FFFFFF"/>
                </a:solidFill>
                <a:latin typeface="Open Sauce" panose="020B0604020202020204" charset="0"/>
                <a:ea typeface="Open Sauce"/>
                <a:cs typeface="B Nazanin" panose="00000400000000000000" pitchFamily="2" charset="-78"/>
                <a:sym typeface="Open Sauce"/>
              </a:rPr>
              <a:t>TIMES NEW ROMAN</a:t>
            </a:r>
            <a:r>
              <a:rPr lang="ar-EG" sz="3058" spc="15" dirty="0">
                <a:solidFill>
                  <a:srgbClr val="FFFFFF"/>
                </a:solidFill>
                <a:latin typeface="Open Sauce"/>
                <a:ea typeface="Open Sauce"/>
                <a:cs typeface="Open Sauce"/>
                <a:sym typeface="Open Sauce"/>
                <a:rtl/>
              </a:rPr>
              <a:t>)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88625" y="457533"/>
            <a:ext cx="2534408" cy="3862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rtl="1">
              <a:lnSpc>
                <a:spcPts val="3086"/>
              </a:lnSpc>
              <a:spcBef>
                <a:spcPct val="0"/>
              </a:spcBef>
            </a:pPr>
            <a:r>
              <a:rPr lang="ar-EG" sz="2731" b="1" spc="13">
                <a:solidFill>
                  <a:srgbClr val="0D0538"/>
                </a:solidFill>
                <a:latin typeface="XB Niloofar Bold"/>
                <a:ea typeface="XB Niloofar Bold"/>
                <a:cs typeface="XB Niloofar Bold"/>
                <a:sym typeface="XB Niloofar Bold"/>
                <a:rtl/>
              </a:rPr>
              <a:t>تاریخ: </a:t>
            </a:r>
            <a:r>
              <a:rPr lang="en-US" sz="2731" b="1" spc="13">
                <a:solidFill>
                  <a:srgbClr val="0D0538"/>
                </a:solidFill>
                <a:latin typeface="XB Niloofar Bold"/>
                <a:ea typeface="XB Niloofar Bold"/>
                <a:cs typeface="XB Niloofar Bold"/>
                <a:sym typeface="XB Niloofar Bold"/>
              </a:rPr>
              <a:t>1404/07/24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7716842" y="20517015"/>
            <a:ext cx="7069769" cy="717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23"/>
              </a:lnSpc>
            </a:pPr>
            <a:endParaRPr dirty="0"/>
          </a:p>
          <a:p>
            <a:pPr algn="ctr">
              <a:lnSpc>
                <a:spcPts val="2823"/>
              </a:lnSpc>
              <a:spcBef>
                <a:spcPct val="0"/>
              </a:spcBef>
            </a:pPr>
            <a:r>
              <a:rPr lang="ar-EG" sz="2498" b="1" spc="12" dirty="0">
                <a:solidFill>
                  <a:srgbClr val="0D0538"/>
                </a:solidFill>
                <a:latin typeface="XB Niloofar Bold"/>
                <a:ea typeface="XB Niloofar Bold"/>
                <a:cs typeface="XB Niloofar Bold"/>
                <a:sym typeface="XB Niloofar Bold"/>
                <a:rtl/>
              </a:rPr>
              <a:t>آ</a:t>
            </a:r>
            <a:r>
              <a:rPr lang="ar-EG" sz="2498" b="1" spc="12" dirty="0">
                <a:solidFill>
                  <a:srgbClr val="0D0538"/>
                </a:solidFill>
                <a:latin typeface="XB Niloofar Bold"/>
                <a:ea typeface="XB Niloofar Bold"/>
                <a:cs typeface="B Nazanin" panose="00000400000000000000" pitchFamily="2" charset="-78"/>
                <a:sym typeface="XB Niloofar Bold"/>
                <a:rtl/>
              </a:rPr>
              <a:t>درس: کرج - انتهای رجایی شهر - تقاطع بلوار</a:t>
            </a:r>
            <a:r>
              <a:rPr lang="ar-EG" sz="2498" spc="12" dirty="0">
                <a:solidFill>
                  <a:srgbClr val="0D0538"/>
                </a:solidFill>
                <a:latin typeface="XB Niloofar"/>
                <a:ea typeface="XB Niloofar"/>
                <a:cs typeface="B Nazanin" panose="00000400000000000000" pitchFamily="2" charset="-78"/>
                <a:sym typeface="XB Niloofar"/>
                <a:rtl/>
              </a:rPr>
              <a:t> </a:t>
            </a:r>
            <a:r>
              <a:rPr lang="ar-EG" sz="2498" b="1" spc="12" dirty="0">
                <a:solidFill>
                  <a:srgbClr val="0D0538"/>
                </a:solidFill>
                <a:latin typeface="XB Niloofar Bold"/>
                <a:ea typeface="XB Niloofar Bold"/>
                <a:cs typeface="B Nazanin" panose="00000400000000000000" pitchFamily="2" charset="-78"/>
                <a:sym typeface="XB Niloofar Bold"/>
                <a:rtl/>
              </a:rPr>
              <a:t>موذن</a:t>
            </a:r>
            <a:r>
              <a:rPr lang="ar-EG" sz="2498" spc="12" dirty="0">
                <a:solidFill>
                  <a:srgbClr val="0D0538"/>
                </a:solidFill>
                <a:latin typeface="XB Niloofar"/>
                <a:ea typeface="XB Niloofar"/>
                <a:cs typeface="B Nazanin" panose="00000400000000000000" pitchFamily="2" charset="-78"/>
                <a:sym typeface="XB Niloofar"/>
                <a:rtl/>
              </a:rPr>
              <a:t> </a:t>
            </a:r>
            <a:r>
              <a:rPr lang="ar-EG" sz="2498" b="1" spc="12" dirty="0">
                <a:solidFill>
                  <a:srgbClr val="0D0538"/>
                </a:solidFill>
                <a:latin typeface="XB Niloofar Bold"/>
                <a:ea typeface="XB Niloofar Bold"/>
                <a:cs typeface="B Nazanin" panose="00000400000000000000" pitchFamily="2" charset="-78"/>
                <a:sym typeface="XB Niloofar Bold"/>
                <a:rtl/>
              </a:rPr>
              <a:t>و</a:t>
            </a:r>
            <a:r>
              <a:rPr lang="ar-EG" sz="2498" spc="12" dirty="0">
                <a:solidFill>
                  <a:srgbClr val="0D0538"/>
                </a:solidFill>
                <a:latin typeface="XB Niloofar"/>
                <a:ea typeface="XB Niloofar"/>
                <a:cs typeface="B Nazanin" panose="00000400000000000000" pitchFamily="2" charset="-78"/>
                <a:sym typeface="XB Niloofar"/>
                <a:rtl/>
              </a:rPr>
              <a:t> </a:t>
            </a:r>
            <a:r>
              <a:rPr lang="ar-EG" sz="2498" b="1" spc="12" dirty="0">
                <a:solidFill>
                  <a:srgbClr val="0D0538"/>
                </a:solidFill>
                <a:latin typeface="XB Niloofar Bold"/>
                <a:ea typeface="XB Niloofar Bold"/>
                <a:cs typeface="B Nazanin" panose="00000400000000000000" pitchFamily="2" charset="-78"/>
                <a:sym typeface="XB Niloofar Bold"/>
                <a:rtl/>
              </a:rPr>
              <a:t>استقلال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8FBFC6-3C56-1E93-AC99-5E3AC85558DF}"/>
              </a:ext>
            </a:extLst>
          </p:cNvPr>
          <p:cNvSpPr txBox="1"/>
          <p:nvPr/>
        </p:nvSpPr>
        <p:spPr>
          <a:xfrm>
            <a:off x="10756900" y="380222"/>
            <a:ext cx="375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>
                <a:solidFill>
                  <a:schemeClr val="bg1"/>
                </a:solidFill>
                <a:cs typeface="B Nazanin" panose="00000400000000000000" pitchFamily="2" charset="-78"/>
              </a:rPr>
              <a:t>محل ثبت کد مقاله</a:t>
            </a:r>
            <a:endParaRPr lang="en-US" sz="2400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D0DCCE0-2E3A-13EA-5D1E-4D307A779316}"/>
              </a:ext>
            </a:extLst>
          </p:cNvPr>
          <p:cNvSpPr txBox="1"/>
          <p:nvPr/>
        </p:nvSpPr>
        <p:spPr>
          <a:xfrm>
            <a:off x="5700181" y="20875784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cs typeface="B Nazanin" panose="00000400000000000000" pitchFamily="2" charset="-78"/>
              </a:rPr>
              <a:t>02634418143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2162208-D83E-E453-DCEA-FC32540DD102}"/>
              </a:ext>
            </a:extLst>
          </p:cNvPr>
          <p:cNvSpPr txBox="1"/>
          <p:nvPr/>
        </p:nvSpPr>
        <p:spPr>
          <a:xfrm>
            <a:off x="473604" y="19018821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b="1" dirty="0">
                <a:solidFill>
                  <a:schemeClr val="bg1"/>
                </a:solidFill>
                <a:cs typeface="B Nazanin" panose="00000400000000000000" pitchFamily="2" charset="-78"/>
              </a:rPr>
              <a:t>ابعاد پوستر 90*60</a:t>
            </a:r>
            <a:endParaRPr lang="en-US" sz="4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134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B Nazanin</vt:lpstr>
      <vt:lpstr>Arial</vt:lpstr>
      <vt:lpstr>Calibri</vt:lpstr>
      <vt:lpstr>XB Niloofar Bold</vt:lpstr>
      <vt:lpstr>XB Niloofar</vt:lpstr>
      <vt:lpstr>Open Sauce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- Scientific Findings</dc:title>
  <dc:description>Poster - Scientific Findings</dc:description>
  <cp:lastModifiedBy>salehi</cp:lastModifiedBy>
  <cp:revision>4</cp:revision>
  <dcterms:created xsi:type="dcterms:W3CDTF">2006-08-16T00:00:00Z</dcterms:created>
  <dcterms:modified xsi:type="dcterms:W3CDTF">2025-10-13T08:53:21Z</dcterms:modified>
  <dc:identifier>DAG1eHRsyKE</dc:identifier>
</cp:coreProperties>
</file>